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plUOPOMelimYIiK652CCfNwbYs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amis Abulgube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8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e55d13a05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7e55d13a05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e55d13a05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7e55d13a05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e55d13a05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7e55d13a0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e55d13a05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7e55d13a05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e55d13a05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7e55d13a05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e55d13a05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7e55d13a05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e55d13a05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7e55d13a05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e55d13a05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7e55d13a05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e55d13a05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7e55d13a05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e55d13a05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7e55d13a05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e55d13a05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7e55d13a05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e55d13a05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7e55d13a05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e55d13a05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7e55d13a05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e55d13a0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7e55d13a0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">
  <p:cSld name="COVER b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0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93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0"/>
          <p:cNvSpPr txBox="1"/>
          <p:nvPr/>
        </p:nvSpPr>
        <p:spPr>
          <a:xfrm>
            <a:off x="439388" y="6355911"/>
            <a:ext cx="6392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rPr>
              <a:t>Confidential. For internal use only.</a:t>
            </a:r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body" idx="1"/>
          </p:nvPr>
        </p:nvSpPr>
        <p:spPr>
          <a:xfrm>
            <a:off x="439388" y="1223158"/>
            <a:ext cx="8906494" cy="134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body" idx="2"/>
          </p:nvPr>
        </p:nvSpPr>
        <p:spPr>
          <a:xfrm>
            <a:off x="451263" y="2624442"/>
            <a:ext cx="8906494" cy="69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3"/>
          </p:nvPr>
        </p:nvSpPr>
        <p:spPr>
          <a:xfrm>
            <a:off x="451263" y="3895100"/>
            <a:ext cx="8906494" cy="69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marR="0" lvl="0" indent="-228600" algn="l" rtl="0">
              <a:lnSpc>
                <a:spcPct val="18571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7169" y="5905586"/>
            <a:ext cx="2272268" cy="7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teal">
  <p:cSld name="CALLOUT tea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223" cy="45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Google Shape;6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1232" y="1434905"/>
            <a:ext cx="5939922" cy="45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9"/>
          <p:cNvSpPr txBox="1">
            <a:spLocks noGrp="1"/>
          </p:cNvSpPr>
          <p:nvPr>
            <p:ph type="body" idx="3"/>
          </p:nvPr>
        </p:nvSpPr>
        <p:spPr>
          <a:xfrm>
            <a:off x="6094412" y="2222937"/>
            <a:ext cx="5256760" cy="320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ctr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ctr" rtl="0"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0" descr="A close up of a logo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40316" r="76205" b="12636"/>
          <a:stretch/>
        </p:blipFill>
        <p:spPr>
          <a:xfrm>
            <a:off x="6133106" y="-1631"/>
            <a:ext cx="6055719" cy="673513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480543" y="1423027"/>
            <a:ext cx="3378535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2"/>
          </p:nvPr>
        </p:nvSpPr>
        <p:spPr>
          <a:xfrm>
            <a:off x="4277779" y="1423027"/>
            <a:ext cx="3378535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3"/>
          </p:nvPr>
        </p:nvSpPr>
        <p:spPr>
          <a:xfrm>
            <a:off x="8100627" y="1423027"/>
            <a:ext cx="3378535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4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photo right">
  <p:cSld name="CALLOUT photo righ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1" descr="A close up of a logo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40316" r="76205" b="12636"/>
          <a:stretch/>
        </p:blipFill>
        <p:spPr>
          <a:xfrm>
            <a:off x="6133106" y="-1631"/>
            <a:ext cx="6055719" cy="67351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1"/>
          <p:cNvSpPr>
            <a:spLocks noGrp="1"/>
          </p:cNvSpPr>
          <p:nvPr>
            <p:ph type="pic" idx="2"/>
          </p:nvPr>
        </p:nvSpPr>
        <p:spPr>
          <a:xfrm>
            <a:off x="5123151" y="1434905"/>
            <a:ext cx="5478550" cy="453194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3"/>
          </p:nvPr>
        </p:nvSpPr>
        <p:spPr>
          <a:xfrm>
            <a:off x="467669" y="1434905"/>
            <a:ext cx="4243816" cy="41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Google Shape;8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ALLOUT photo">
  <p:cSld name="1_CALLOUT photo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2" descr="A close up of a logo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40316" r="76205" b="12636"/>
          <a:stretch/>
        </p:blipFill>
        <p:spPr>
          <a:xfrm>
            <a:off x="6133106" y="-1631"/>
            <a:ext cx="6055719" cy="673513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2"/>
          <p:cNvSpPr>
            <a:spLocks noGrp="1"/>
          </p:cNvSpPr>
          <p:nvPr>
            <p:ph type="pic" idx="2"/>
          </p:nvPr>
        </p:nvSpPr>
        <p:spPr>
          <a:xfrm>
            <a:off x="467668" y="1434905"/>
            <a:ext cx="5478550" cy="453194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3"/>
          </p:nvPr>
        </p:nvSpPr>
        <p:spPr>
          <a:xfrm>
            <a:off x="6364046" y="1434905"/>
            <a:ext cx="4283290" cy="41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" name="Google Shape;8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w/ THREE COLUMN">
  <p:cSld name="SUB w/ THREE COLUM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3" descr="A close up of a logo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40316" r="76205" b="12636"/>
          <a:stretch/>
        </p:blipFill>
        <p:spPr>
          <a:xfrm>
            <a:off x="6133106" y="-1631"/>
            <a:ext cx="6055719" cy="673513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3"/>
          <p:cNvSpPr txBox="1">
            <a:spLocks noGrp="1"/>
          </p:cNvSpPr>
          <p:nvPr>
            <p:ph type="body" idx="1"/>
          </p:nvPr>
        </p:nvSpPr>
        <p:spPr>
          <a:xfrm>
            <a:off x="480541" y="466376"/>
            <a:ext cx="9767888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2"/>
          </p:nvPr>
        </p:nvSpPr>
        <p:spPr>
          <a:xfrm>
            <a:off x="480541" y="999556"/>
            <a:ext cx="9767888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626F7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body" idx="3"/>
          </p:nvPr>
        </p:nvSpPr>
        <p:spPr>
          <a:xfrm>
            <a:off x="480543" y="1887976"/>
            <a:ext cx="3378535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body" idx="4"/>
          </p:nvPr>
        </p:nvSpPr>
        <p:spPr>
          <a:xfrm>
            <a:off x="4277779" y="1887976"/>
            <a:ext cx="3378535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body" idx="5"/>
          </p:nvPr>
        </p:nvSpPr>
        <p:spPr>
          <a:xfrm>
            <a:off x="8100627" y="1887976"/>
            <a:ext cx="3378535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dark blue 2">
  <p:cSld name="CALLOUT dark blue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223" cy="45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8" name="Google Shape;9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1232" y="1434905"/>
            <a:ext cx="5939922" cy="453194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4"/>
          <p:cNvSpPr txBox="1">
            <a:spLocks noGrp="1"/>
          </p:cNvSpPr>
          <p:nvPr>
            <p:ph type="body" idx="3"/>
          </p:nvPr>
        </p:nvSpPr>
        <p:spPr>
          <a:xfrm>
            <a:off x="6094412" y="2222937"/>
            <a:ext cx="5256760" cy="320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ctr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ctr" rtl="0"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GN-OFF a">
  <p:cSld name="SIGN-OFF a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901" y="2112675"/>
            <a:ext cx="5748907" cy="198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GN-OFF b">
  <p:cSld name="SIGN-OFF b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182D5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6575" y="2126601"/>
            <a:ext cx="5713204" cy="197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a">
  <p:cSld name="DIVIDER 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7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93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7"/>
          <p:cNvSpPr txBox="1">
            <a:spLocks noGrp="1"/>
          </p:cNvSpPr>
          <p:nvPr>
            <p:ph type="body" idx="1"/>
          </p:nvPr>
        </p:nvSpPr>
        <p:spPr>
          <a:xfrm>
            <a:off x="439388" y="1223158"/>
            <a:ext cx="8906494" cy="134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37"/>
          <p:cNvSpPr txBox="1"/>
          <p:nvPr/>
        </p:nvSpPr>
        <p:spPr>
          <a:xfrm>
            <a:off x="439388" y="6355911"/>
            <a:ext cx="6392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rPr>
              <a:t>Confidential. For internal use only.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a">
  <p:cSld name="1_DIVIDER a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8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93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8"/>
          <p:cNvSpPr txBox="1">
            <a:spLocks noGrp="1"/>
          </p:cNvSpPr>
          <p:nvPr>
            <p:ph type="body" idx="1"/>
          </p:nvPr>
        </p:nvSpPr>
        <p:spPr>
          <a:xfrm>
            <a:off x="439388" y="1223158"/>
            <a:ext cx="8906494" cy="134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38"/>
          <p:cNvSpPr txBox="1"/>
          <p:nvPr/>
        </p:nvSpPr>
        <p:spPr>
          <a:xfrm>
            <a:off x="439388" y="6355911"/>
            <a:ext cx="6392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rPr>
              <a:t>Confidential. For internal use only.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a">
  <p:cSld name="COVER 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1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86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/>
          <p:nvPr/>
        </p:nvSpPr>
        <p:spPr>
          <a:xfrm>
            <a:off x="439388" y="6355911"/>
            <a:ext cx="6392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rPr>
              <a:t>Confidential. For internal use only.</a:t>
            </a:r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1"/>
          </p:nvPr>
        </p:nvSpPr>
        <p:spPr>
          <a:xfrm>
            <a:off x="439388" y="1223158"/>
            <a:ext cx="8906494" cy="134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2"/>
          </p:nvPr>
        </p:nvSpPr>
        <p:spPr>
          <a:xfrm>
            <a:off x="451263" y="2624442"/>
            <a:ext cx="8906494" cy="69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3"/>
          </p:nvPr>
        </p:nvSpPr>
        <p:spPr>
          <a:xfrm>
            <a:off x="451263" y="3895100"/>
            <a:ext cx="8906494" cy="69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marR="0" lvl="0" indent="-228600" algn="l" rtl="0">
              <a:lnSpc>
                <a:spcPct val="18571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7169" y="5905586"/>
            <a:ext cx="2272268" cy="7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VIDER a">
  <p:cSld name="2_DIVIDER a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9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93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9"/>
          <p:cNvSpPr txBox="1">
            <a:spLocks noGrp="1"/>
          </p:cNvSpPr>
          <p:nvPr>
            <p:ph type="body" idx="1"/>
          </p:nvPr>
        </p:nvSpPr>
        <p:spPr>
          <a:xfrm>
            <a:off x="439388" y="1223158"/>
            <a:ext cx="8906494" cy="134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39"/>
          <p:cNvSpPr txBox="1"/>
          <p:nvPr/>
        </p:nvSpPr>
        <p:spPr>
          <a:xfrm>
            <a:off x="439388" y="6355911"/>
            <a:ext cx="6392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rPr>
              <a:t>Confidential. For internal use only.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red">
  <p:cSld name="CALLOUT red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223" cy="45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1" name="Google Shape;12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1232" y="1434905"/>
            <a:ext cx="5939923" cy="453194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0"/>
          <p:cNvSpPr txBox="1">
            <a:spLocks noGrp="1"/>
          </p:cNvSpPr>
          <p:nvPr>
            <p:ph type="body" idx="3"/>
          </p:nvPr>
        </p:nvSpPr>
        <p:spPr>
          <a:xfrm>
            <a:off x="6094412" y="2222937"/>
            <a:ext cx="5256760" cy="320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ctr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ctr" rtl="0"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GN-OFF a">
  <p:cSld name="1_SIGN-OFF a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1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901" y="1859805"/>
            <a:ext cx="5748907" cy="2495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GN-OFF b">
  <p:cSld name="1_SIGN-OFF b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182D5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4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6575" y="1875302"/>
            <a:ext cx="5713204" cy="2479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ONE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2" descr="A close up of a logo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40316" r="76205" b="12636"/>
          <a:stretch/>
        </p:blipFill>
        <p:spPr>
          <a:xfrm>
            <a:off x="6133106" y="-1631"/>
            <a:ext cx="6055719" cy="67351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2"/>
          </p:nvPr>
        </p:nvSpPr>
        <p:spPr>
          <a:xfrm>
            <a:off x="467668" y="1434905"/>
            <a:ext cx="9641278" cy="41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Google Shape;2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green">
  <p:cSld name="CALLOUT gree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3" descr="A close up of a ha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81232" y="1434905"/>
            <a:ext cx="5939924" cy="453194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223" cy="45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" name="Google Shape;2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3"/>
          <p:cNvSpPr txBox="1">
            <a:spLocks noGrp="1"/>
          </p:cNvSpPr>
          <p:nvPr>
            <p:ph type="body" idx="3"/>
          </p:nvPr>
        </p:nvSpPr>
        <p:spPr>
          <a:xfrm>
            <a:off x="6094412" y="2222937"/>
            <a:ext cx="5256760" cy="320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ctr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ctr" rtl="0"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w/ ONE COLUMN">
  <p:cSld name="SUB w/ ONE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4" descr="A close up of a logo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40316" r="76205" b="12636"/>
          <a:stretch/>
        </p:blipFill>
        <p:spPr>
          <a:xfrm>
            <a:off x="6133106" y="-1631"/>
            <a:ext cx="6055719" cy="673513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480541" y="466376"/>
            <a:ext cx="9767888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480541" y="999556"/>
            <a:ext cx="9767888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626F7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3"/>
          </p:nvPr>
        </p:nvSpPr>
        <p:spPr>
          <a:xfrm>
            <a:off x="480541" y="1887976"/>
            <a:ext cx="9767887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6" name="Google Shape;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orange">
  <p:cSld name="CALLOUT oran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223" cy="45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1232" y="1434905"/>
            <a:ext cx="5939923" cy="453194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5"/>
          <p:cNvSpPr txBox="1">
            <a:spLocks noGrp="1"/>
          </p:cNvSpPr>
          <p:nvPr>
            <p:ph type="body" idx="3"/>
          </p:nvPr>
        </p:nvSpPr>
        <p:spPr>
          <a:xfrm>
            <a:off x="6094412" y="2222937"/>
            <a:ext cx="5256760" cy="320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ctr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ctr" rtl="0"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LUMN">
  <p:cSld name="1_ONE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6" descr="A close up of a logo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40316" r="76205" b="12636"/>
          <a:stretch/>
        </p:blipFill>
        <p:spPr>
          <a:xfrm>
            <a:off x="6133106" y="-1631"/>
            <a:ext cx="6055719" cy="673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480542" y="1424144"/>
            <a:ext cx="4655628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5592801" y="1424144"/>
            <a:ext cx="4655628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dark blue 1">
  <p:cSld name="CALLOUT dark blue 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223" cy="45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2" name="Google Shape;5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7" descr="A picture containing curtain, indoor, blue, show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1232" y="1434905"/>
            <a:ext cx="5939924" cy="453194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7"/>
          <p:cNvSpPr txBox="1">
            <a:spLocks noGrp="1"/>
          </p:cNvSpPr>
          <p:nvPr>
            <p:ph type="body" idx="3"/>
          </p:nvPr>
        </p:nvSpPr>
        <p:spPr>
          <a:xfrm>
            <a:off x="6094412" y="2222937"/>
            <a:ext cx="5256760" cy="320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ctr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ctr" rtl="0"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w/ TWO COLUMN">
  <p:cSld name="SUB w/ TWO COLUM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8" descr="A close up of a logo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40316" r="76205" b="12636"/>
          <a:stretch/>
        </p:blipFill>
        <p:spPr>
          <a:xfrm>
            <a:off x="6133106" y="-1631"/>
            <a:ext cx="6055719" cy="673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480542" y="1887976"/>
            <a:ext cx="4655628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2"/>
          </p:nvPr>
        </p:nvSpPr>
        <p:spPr>
          <a:xfrm>
            <a:off x="5592801" y="1887976"/>
            <a:ext cx="4655628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626F7A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3"/>
          </p:nvPr>
        </p:nvSpPr>
        <p:spPr>
          <a:xfrm>
            <a:off x="480541" y="466376"/>
            <a:ext cx="9767888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4"/>
          </p:nvPr>
        </p:nvSpPr>
        <p:spPr>
          <a:xfrm>
            <a:off x="480541" y="999556"/>
            <a:ext cx="9767888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626F7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26F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" name="Google Shape;6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1737" y="6082441"/>
            <a:ext cx="1830859" cy="63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careers.com/best-interview-attire-for-every-type-of-interview-206136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dc.buffalostate.edu/pdf/Pitch_Handout_and_Worksheet_for_Websit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PjeKSDuoG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PjeKSDuoG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okcu.edu/uploads/students/career-services/docs/resume-building-block-questionnaire.pdf" TargetMode="Externa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hancv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hyperlink" Target="https://resumegeniu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439388" y="1223158"/>
            <a:ext cx="8906400" cy="1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Landing in the professional world</a:t>
            </a:r>
            <a:endParaRPr/>
          </a:p>
        </p:txBody>
      </p:sp>
      <p:sp>
        <p:nvSpPr>
          <p:cNvPr id="134" name="Google Shape;134;p3"/>
          <p:cNvSpPr txBox="1">
            <a:spLocks noGrp="1"/>
          </p:cNvSpPr>
          <p:nvPr>
            <p:ph type="body" idx="2"/>
          </p:nvPr>
        </p:nvSpPr>
        <p:spPr>
          <a:xfrm>
            <a:off x="451263" y="2624442"/>
            <a:ext cx="89064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Moving from academia into business</a:t>
            </a:r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body" idx="3"/>
          </p:nvPr>
        </p:nvSpPr>
        <p:spPr>
          <a:xfrm>
            <a:off x="451263" y="3895100"/>
            <a:ext cx="89064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dirty="0"/>
              <a:t>PJ Dunn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e55d13a05_1_18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100" cy="45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If possible - ask ahead of time what the attire is expected. 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Common types: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Formal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Business Casual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Casual → “Smart Casual”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Ensure you are comfortable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Cut out itchy tags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Friends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Cross your arms and sit down when purchasing - if it is tight, try on one size up</a:t>
            </a:r>
            <a:endParaRPr/>
          </a:p>
        </p:txBody>
      </p:sp>
      <p:sp>
        <p:nvSpPr>
          <p:cNvPr id="203" name="Google Shape;203;g7e55d13a05_1_18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Business attire fundamentals</a:t>
            </a:r>
            <a:endParaRPr/>
          </a:p>
        </p:txBody>
      </p:sp>
      <p:sp>
        <p:nvSpPr>
          <p:cNvPr id="204" name="Google Shape;204;g7e55d13a05_1_18"/>
          <p:cNvSpPr txBox="1">
            <a:spLocks noGrp="1"/>
          </p:cNvSpPr>
          <p:nvPr>
            <p:ph type="body" idx="3"/>
          </p:nvPr>
        </p:nvSpPr>
        <p:spPr>
          <a:xfrm>
            <a:off x="6094400" y="1695874"/>
            <a:ext cx="52569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u="sng"/>
              <a:t>Pro tip:</a:t>
            </a:r>
            <a:endParaRPr sz="36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Go to consignment stores to search for affordable, high quality items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</p:txBody>
      </p:sp>
      <p:sp>
        <p:nvSpPr>
          <p:cNvPr id="205" name="Google Shape;205;g7e55d13a05_1_18"/>
          <p:cNvSpPr txBox="1"/>
          <p:nvPr/>
        </p:nvSpPr>
        <p:spPr>
          <a:xfrm>
            <a:off x="853250" y="5966700"/>
            <a:ext cx="80700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1155CC"/>
                </a:solidFill>
                <a:hlinkClick r:id="rId3"/>
              </a:rPr>
              <a:t>https://www.thebalancecareers.com/best-interview-attire-for-every-type-of-interview-2061364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body" idx="1"/>
          </p:nvPr>
        </p:nvSpPr>
        <p:spPr>
          <a:xfrm>
            <a:off x="480543" y="1423027"/>
            <a:ext cx="3378535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 u="sng"/>
              <a:t>Formal interviews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/>
              <a:t>“Business Formal”</a:t>
            </a:r>
            <a:endParaRPr/>
          </a:p>
        </p:txBody>
      </p:sp>
      <p:sp>
        <p:nvSpPr>
          <p:cNvPr id="211" name="Google Shape;211;p12"/>
          <p:cNvSpPr txBox="1">
            <a:spLocks noGrp="1"/>
          </p:cNvSpPr>
          <p:nvPr>
            <p:ph type="body" idx="2"/>
          </p:nvPr>
        </p:nvSpPr>
        <p:spPr>
          <a:xfrm>
            <a:off x="4277779" y="1423027"/>
            <a:ext cx="3378535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 u="sng"/>
              <a:t>Job fairs/ networking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/>
              <a:t>“Business Casual”</a:t>
            </a:r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body" idx="3"/>
          </p:nvPr>
        </p:nvSpPr>
        <p:spPr>
          <a:xfrm>
            <a:off x="8100627" y="1423027"/>
            <a:ext cx="3378535" cy="379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 u="sng"/>
              <a:t>Informal networking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/>
              <a:t>“Smart Casual”</a:t>
            </a:r>
            <a:r>
              <a:rPr lang="en-US" u="sng"/>
              <a:t> </a:t>
            </a:r>
            <a:endParaRPr u="sng"/>
          </a:p>
        </p:txBody>
      </p:sp>
      <p:sp>
        <p:nvSpPr>
          <p:cNvPr id="213" name="Google Shape;213;p12"/>
          <p:cNvSpPr txBox="1">
            <a:spLocks noGrp="1"/>
          </p:cNvSpPr>
          <p:nvPr>
            <p:ph type="body" idx="4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Common professional situations</a:t>
            </a:r>
            <a:endParaRPr/>
          </a:p>
        </p:txBody>
      </p:sp>
      <p:pic>
        <p:nvPicPr>
          <p:cNvPr id="214" name="Google Shape;21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24" y="4344350"/>
            <a:ext cx="2449026" cy="244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025" y="2282800"/>
            <a:ext cx="3111376" cy="20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725" y="2247150"/>
            <a:ext cx="3329325" cy="221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6113" y="4275800"/>
            <a:ext cx="3464203" cy="244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0843" y="2680750"/>
            <a:ext cx="3873446" cy="273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e55d13a05_1_37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What is an elevator pitch?</a:t>
            </a:r>
            <a:endParaRPr/>
          </a:p>
        </p:txBody>
      </p:sp>
      <p:sp>
        <p:nvSpPr>
          <p:cNvPr id="224" name="Google Shape;224;g7e55d13a05_1_37"/>
          <p:cNvSpPr txBox="1">
            <a:spLocks noGrp="1"/>
          </p:cNvSpPr>
          <p:nvPr>
            <p:ph type="body" idx="3"/>
          </p:nvPr>
        </p:nvSpPr>
        <p:spPr>
          <a:xfrm>
            <a:off x="6094400" y="1738761"/>
            <a:ext cx="52569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“Tell me about yourself”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(you have 30 seconds)</a:t>
            </a:r>
            <a:endParaRPr sz="3600"/>
          </a:p>
        </p:txBody>
      </p:sp>
      <p:sp>
        <p:nvSpPr>
          <p:cNvPr id="225" name="Google Shape;225;g7e55d13a05_1_37"/>
          <p:cNvSpPr txBox="1"/>
          <p:nvPr/>
        </p:nvSpPr>
        <p:spPr>
          <a:xfrm>
            <a:off x="467675" y="5885200"/>
            <a:ext cx="76419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1155CC"/>
                </a:solidFill>
                <a:hlinkClick r:id="rId3"/>
              </a:rPr>
              <a:t>https://cdc.buffalostate.edu/pdf/Pitch_Handout_and_Worksheet_for_Website.pdf</a:t>
            </a:r>
            <a:endParaRPr/>
          </a:p>
        </p:txBody>
      </p:sp>
      <p:sp>
        <p:nvSpPr>
          <p:cNvPr id="226" name="Google Shape;226;g7e55d13a05_1_37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100" cy="45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Who are you?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What makes you unique or what skills do you bring?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What are you opportunity are you hoping to land?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e55d13a05_1_51"/>
          <p:cNvSpPr txBox="1">
            <a:spLocks noGrp="1"/>
          </p:cNvSpPr>
          <p:nvPr>
            <p:ph type="body" idx="1"/>
          </p:nvPr>
        </p:nvSpPr>
        <p:spPr>
          <a:xfrm>
            <a:off x="439388" y="1223158"/>
            <a:ext cx="8906400" cy="1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Break time – 10 minutes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e55d13a05_1_46"/>
          <p:cNvSpPr txBox="1">
            <a:spLocks noGrp="1"/>
          </p:cNvSpPr>
          <p:nvPr>
            <p:ph type="body" idx="1"/>
          </p:nvPr>
        </p:nvSpPr>
        <p:spPr>
          <a:xfrm>
            <a:off x="439388" y="1223158"/>
            <a:ext cx="8906400" cy="1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Launching</a:t>
            </a:r>
            <a:endParaRPr/>
          </a:p>
        </p:txBody>
      </p:sp>
      <p:sp>
        <p:nvSpPr>
          <p:cNvPr id="237" name="Google Shape;237;g7e55d13a05_1_46"/>
          <p:cNvSpPr txBox="1">
            <a:spLocks noGrp="1"/>
          </p:cNvSpPr>
          <p:nvPr>
            <p:ph type="body" idx="2"/>
          </p:nvPr>
        </p:nvSpPr>
        <p:spPr>
          <a:xfrm>
            <a:off x="451263" y="2624442"/>
            <a:ext cx="89064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Practice makes perfect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e55d13a05_1_56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Who paved the way ahead of you?</a:t>
            </a:r>
            <a:endParaRPr/>
          </a:p>
        </p:txBody>
      </p:sp>
      <p:sp>
        <p:nvSpPr>
          <p:cNvPr id="243" name="Google Shape;243;g7e55d13a05_1_56"/>
          <p:cNvSpPr txBox="1">
            <a:spLocks noGrp="1"/>
          </p:cNvSpPr>
          <p:nvPr>
            <p:ph type="body" idx="3"/>
          </p:nvPr>
        </p:nvSpPr>
        <p:spPr>
          <a:xfrm>
            <a:off x="6094412" y="2222937"/>
            <a:ext cx="5256900" cy="3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Take 5 minutes to think of 3 people and put a list to answer these questions</a:t>
            </a:r>
            <a:endParaRPr sz="1800"/>
          </a:p>
        </p:txBody>
      </p:sp>
      <p:sp>
        <p:nvSpPr>
          <p:cNvPr id="244" name="Google Shape;244;g7e55d13a05_1_56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100" cy="45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What roles do they have?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What companies do they work for?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What industry peers would be a good target?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e55d13a05_1_64"/>
          <p:cNvSpPr txBox="1">
            <a:spLocks noGrp="1"/>
          </p:cNvSpPr>
          <p:nvPr>
            <p:ph type="body" idx="3"/>
          </p:nvPr>
        </p:nvSpPr>
        <p:spPr>
          <a:xfrm>
            <a:off x="376426" y="1937925"/>
            <a:ext cx="4896300" cy="3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None/>
            </a:pPr>
            <a:r>
              <a:rPr lang="en-US" sz="3000">
                <a:solidFill>
                  <a:schemeClr val="dk2"/>
                </a:solidFill>
              </a:rPr>
              <a:t>Common job search sites:</a:t>
            </a:r>
            <a:endParaRPr sz="3000">
              <a:solidFill>
                <a:schemeClr val="dk2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-US" sz="3000">
                <a:solidFill>
                  <a:schemeClr val="dk2"/>
                </a:solidFill>
              </a:rPr>
              <a:t>University career site</a:t>
            </a:r>
            <a:endParaRPr sz="3000">
              <a:solidFill>
                <a:schemeClr val="dk2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-US" sz="3000">
                <a:solidFill>
                  <a:schemeClr val="dk2"/>
                </a:solidFill>
              </a:rPr>
              <a:t>Indeed/LinkedIn</a:t>
            </a:r>
            <a:endParaRPr sz="3000">
              <a:solidFill>
                <a:schemeClr val="dk2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-US" sz="3000">
                <a:solidFill>
                  <a:schemeClr val="dk2"/>
                </a:solidFill>
              </a:rPr>
              <a:t>Company career websites, e.g. https://www.verizon.com/about/careers/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250" name="Google Shape;250;g7e55d13a05_1_64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Job search sites</a:t>
            </a:r>
            <a:endParaRPr/>
          </a:p>
        </p:txBody>
      </p:sp>
      <p:sp>
        <p:nvSpPr>
          <p:cNvPr id="251" name="Google Shape;251;g7e55d13a05_1_64"/>
          <p:cNvSpPr txBox="1">
            <a:spLocks noGrp="1"/>
          </p:cNvSpPr>
          <p:nvPr>
            <p:ph type="body" idx="1"/>
          </p:nvPr>
        </p:nvSpPr>
        <p:spPr>
          <a:xfrm>
            <a:off x="6157950" y="1621325"/>
            <a:ext cx="5135400" cy="3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 sz="3600" b="0" u="sng">
                <a:solidFill>
                  <a:srgbClr val="FFFFFF"/>
                </a:solidFill>
              </a:rPr>
              <a:t>Pro tip:</a:t>
            </a:r>
            <a:endParaRPr sz="3600" b="0" u="sng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endParaRPr sz="3600" b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 sz="3600" b="0">
                <a:solidFill>
                  <a:srgbClr val="FFFFFF"/>
                </a:solidFill>
              </a:rPr>
              <a:t>Bookmark the career page of the top 10 companies you want to work for and check weekly for updates</a:t>
            </a:r>
            <a:endParaRPr sz="36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e55d13a05_1_76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Preparing for an interview</a:t>
            </a:r>
            <a:endParaRPr/>
          </a:p>
        </p:txBody>
      </p:sp>
      <p:sp>
        <p:nvSpPr>
          <p:cNvPr id="257" name="Google Shape;257;g7e55d13a05_1_76"/>
          <p:cNvSpPr txBox="1">
            <a:spLocks noGrp="1"/>
          </p:cNvSpPr>
          <p:nvPr>
            <p:ph type="body" idx="3"/>
          </p:nvPr>
        </p:nvSpPr>
        <p:spPr>
          <a:xfrm>
            <a:off x="6094412" y="2527737"/>
            <a:ext cx="5256900" cy="3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u="sng"/>
              <a:t>Pro tip:</a:t>
            </a:r>
            <a:endParaRPr sz="36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Find a list of top 20 questions they will ask; write a word document with a narrative style of your responses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</p:txBody>
      </p:sp>
      <p:sp>
        <p:nvSpPr>
          <p:cNvPr id="258" name="Google Shape;258;g7e55d13a05_1_76"/>
          <p:cNvSpPr txBox="1"/>
          <p:nvPr/>
        </p:nvSpPr>
        <p:spPr>
          <a:xfrm>
            <a:off x="467675" y="5885200"/>
            <a:ext cx="76419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1155CC"/>
                </a:solidFill>
                <a:hlinkClick r:id="rId3"/>
              </a:rPr>
              <a:t>https://youtu.be/uPjeKSDuoGw</a:t>
            </a:r>
            <a:endParaRPr/>
          </a:p>
        </p:txBody>
      </p:sp>
      <p:sp>
        <p:nvSpPr>
          <p:cNvPr id="259" name="Google Shape;259;g7e55d13a05_1_76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100" cy="45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Corporate recruiters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Contract recruiters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Research the company &amp; job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Prepare questions they will ask you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Prepare questions you need to ask them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e55d13a05_1_84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100" cy="45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/>
              <a:t>Phone interview tips: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Wired headphones with microphone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Call 5 min early or be ready for them to call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/>
              <a:t>Video interview tips: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Test video ahead of time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Position with good posture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Wired headphones with microphone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Ensure web camera angle is optimal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Neutral background with good lighting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Join 15 min ahead of time and test video/audio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/>
              <a:t>In-person interview tips: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Research body language and handshake customs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Watch training videos on making a good first impression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Arrive 30 min early and sit in parking lot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endParaRPr dirty="0"/>
          </a:p>
        </p:txBody>
      </p:sp>
      <p:sp>
        <p:nvSpPr>
          <p:cNvPr id="265" name="Google Shape;265;g7e55d13a05_1_84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Day of the interview</a:t>
            </a:r>
            <a:endParaRPr/>
          </a:p>
        </p:txBody>
      </p:sp>
      <p:sp>
        <p:nvSpPr>
          <p:cNvPr id="266" name="Google Shape;266;g7e55d13a05_1_84"/>
          <p:cNvSpPr txBox="1">
            <a:spLocks noGrp="1"/>
          </p:cNvSpPr>
          <p:nvPr>
            <p:ph type="body" idx="3"/>
          </p:nvPr>
        </p:nvSpPr>
        <p:spPr>
          <a:xfrm>
            <a:off x="6094400" y="1733124"/>
            <a:ext cx="52569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u="sng"/>
              <a:t>Pro tip:</a:t>
            </a:r>
            <a:endParaRPr sz="36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600"/>
              <a:t>Have your questions and notes written down in a leather notepad. They like to see you prepared.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e55d13a05_1_91"/>
          <p:cNvSpPr txBox="1">
            <a:spLocks noGrp="1"/>
          </p:cNvSpPr>
          <p:nvPr>
            <p:ph type="body" idx="1"/>
          </p:nvPr>
        </p:nvSpPr>
        <p:spPr>
          <a:xfrm>
            <a:off x="439388" y="1223158"/>
            <a:ext cx="8906400" cy="1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Landing</a:t>
            </a:r>
            <a:endParaRPr/>
          </a:p>
        </p:txBody>
      </p:sp>
      <p:sp>
        <p:nvSpPr>
          <p:cNvPr id="272" name="Google Shape;272;g7e55d13a05_1_91"/>
          <p:cNvSpPr txBox="1">
            <a:spLocks noGrp="1"/>
          </p:cNvSpPr>
          <p:nvPr>
            <p:ph type="body" idx="2"/>
          </p:nvPr>
        </p:nvSpPr>
        <p:spPr>
          <a:xfrm>
            <a:off x="451263" y="2624442"/>
            <a:ext cx="89064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Your perfect career awaits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body" idx="1"/>
          </p:nvPr>
        </p:nvSpPr>
        <p:spPr>
          <a:xfrm>
            <a:off x="439388" y="1223158"/>
            <a:ext cx="8906494" cy="134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Preparing to launch</a:t>
            </a:r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body" idx="2"/>
          </p:nvPr>
        </p:nvSpPr>
        <p:spPr>
          <a:xfrm>
            <a:off x="451263" y="2624442"/>
            <a:ext cx="8906494" cy="69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Do your homework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e55d13a05_1_96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Dining etiquette </a:t>
            </a:r>
            <a:endParaRPr/>
          </a:p>
        </p:txBody>
      </p:sp>
      <p:sp>
        <p:nvSpPr>
          <p:cNvPr id="278" name="Google Shape;278;g7e55d13a05_1_96"/>
          <p:cNvSpPr txBox="1">
            <a:spLocks noGrp="1"/>
          </p:cNvSpPr>
          <p:nvPr>
            <p:ph type="body" idx="3"/>
          </p:nvPr>
        </p:nvSpPr>
        <p:spPr>
          <a:xfrm>
            <a:off x="6094412" y="1982912"/>
            <a:ext cx="5256900" cy="34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 dirty="0"/>
              <a:t>Pro tip:</a:t>
            </a:r>
            <a:endParaRPr sz="3600"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/>
              <a:t>Don’t order anything that could make a mess (BBQ, spaghetti, etc.)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279" name="Google Shape;279;g7e55d13a05_1_96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100" cy="45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endParaRPr sz="36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84;g7e55d13a05_1_103">
            <a:extLst>
              <a:ext uri="{FF2B5EF4-FFF2-40B4-BE49-F238E27FC236}">
                <a16:creationId xmlns:a16="http://schemas.microsoft.com/office/drawing/2014/main" id="{45FB6BDC-4354-4C5A-8917-D8A14D501E98}"/>
              </a:ext>
            </a:extLst>
          </p:cNvPr>
          <p:cNvSpPr txBox="1">
            <a:spLocks/>
          </p:cNvSpPr>
          <p:nvPr/>
        </p:nvSpPr>
        <p:spPr>
          <a:xfrm>
            <a:off x="376426" y="1937925"/>
            <a:ext cx="4896300" cy="3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ctr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81000" algn="l">
              <a:spcBef>
                <a:spcPts val="0"/>
              </a:spcBef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dk2"/>
                </a:solidFill>
              </a:rPr>
              <a:t>Sit up straight, no elbows on the table, do not reach across the table</a:t>
            </a:r>
          </a:p>
          <a:p>
            <a:pPr indent="-381000" algn="l">
              <a:spcBef>
                <a:spcPts val="0"/>
              </a:spcBef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dk2"/>
                </a:solidFill>
              </a:rPr>
              <a:t>Be cognizant of speaking and interacting while eating</a:t>
            </a:r>
          </a:p>
          <a:p>
            <a:pPr indent="-381000" algn="l">
              <a:spcBef>
                <a:spcPts val="0"/>
              </a:spcBef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dk2"/>
                </a:solidFill>
              </a:rPr>
              <a:t>Be kind to your server, you are most likely being judged on your interactions with others</a:t>
            </a:r>
          </a:p>
          <a:p>
            <a:pPr marL="0" indent="0" algn="l">
              <a:spcBef>
                <a:spcPts val="0"/>
              </a:spcBef>
            </a:pPr>
            <a:endParaRPr lang="en-US" sz="2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e55d13a05_1_103"/>
          <p:cNvSpPr txBox="1">
            <a:spLocks noGrp="1"/>
          </p:cNvSpPr>
          <p:nvPr>
            <p:ph type="body" idx="3"/>
          </p:nvPr>
        </p:nvSpPr>
        <p:spPr>
          <a:xfrm>
            <a:off x="376426" y="1937925"/>
            <a:ext cx="4896300" cy="3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dirty="0">
                <a:solidFill>
                  <a:schemeClr val="dk2"/>
                </a:solidFill>
              </a:rPr>
              <a:t>Ask them when to follow up; if you get a vague answer, assume it’s a week.</a:t>
            </a:r>
            <a:endParaRPr sz="2400"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dirty="0">
                <a:solidFill>
                  <a:schemeClr val="dk2"/>
                </a:solidFill>
              </a:rPr>
              <a:t>Follow up in 2 business days with a thank you email -- regardless of your interest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dirty="0">
                <a:solidFill>
                  <a:schemeClr val="dk2"/>
                </a:solidFill>
              </a:rPr>
              <a:t>When replying ask if there is anything you can clarify for them</a:t>
            </a:r>
            <a:endParaRPr sz="2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285" name="Google Shape;285;g7e55d13a05_1_103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Interview follow-up</a:t>
            </a:r>
            <a:endParaRPr/>
          </a:p>
        </p:txBody>
      </p:sp>
      <p:sp>
        <p:nvSpPr>
          <p:cNvPr id="286" name="Google Shape;286;g7e55d13a05_1_103"/>
          <p:cNvSpPr txBox="1">
            <a:spLocks noGrp="1"/>
          </p:cNvSpPr>
          <p:nvPr>
            <p:ph type="body" idx="1"/>
          </p:nvPr>
        </p:nvSpPr>
        <p:spPr>
          <a:xfrm>
            <a:off x="6157950" y="1861450"/>
            <a:ext cx="5135400" cy="31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 sz="3000" b="0" u="sng">
                <a:solidFill>
                  <a:srgbClr val="FFFFFF"/>
                </a:solidFill>
              </a:rPr>
              <a:t>Pro tip:</a:t>
            </a:r>
            <a:endParaRPr sz="3000" b="0" u="sng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endParaRPr sz="3000" b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 sz="3000" b="0">
                <a:solidFill>
                  <a:srgbClr val="FFFFFF"/>
                </a:solidFill>
              </a:rPr>
              <a:t>Be persistent but not annoying. They want to know you are still interested but it may take them a while to finalize the decision. </a:t>
            </a:r>
            <a:endParaRPr sz="30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e55d13a05_1_109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Accepting or declining an offer</a:t>
            </a:r>
            <a:endParaRPr/>
          </a:p>
        </p:txBody>
      </p:sp>
      <p:sp>
        <p:nvSpPr>
          <p:cNvPr id="292" name="Google Shape;292;g7e55d13a05_1_109"/>
          <p:cNvSpPr txBox="1">
            <a:spLocks noGrp="1"/>
          </p:cNvSpPr>
          <p:nvPr>
            <p:ph type="body" idx="3"/>
          </p:nvPr>
        </p:nvSpPr>
        <p:spPr>
          <a:xfrm>
            <a:off x="6094412" y="2527737"/>
            <a:ext cx="5256900" cy="3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u="sng"/>
              <a:t>Pro tip:</a:t>
            </a:r>
            <a:endParaRPr sz="36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Imagine 5 years from now looking back -- is this the position that gets you where you want to be?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</p:txBody>
      </p:sp>
      <p:sp>
        <p:nvSpPr>
          <p:cNvPr id="293" name="Google Shape;293;g7e55d13a05_1_109"/>
          <p:cNvSpPr txBox="1"/>
          <p:nvPr/>
        </p:nvSpPr>
        <p:spPr>
          <a:xfrm>
            <a:off x="467675" y="5885200"/>
            <a:ext cx="76419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1155CC"/>
                </a:solidFill>
                <a:hlinkClick r:id="rId3"/>
              </a:rPr>
              <a:t>https://youtu.be/uPjeKSDuoGw</a:t>
            </a:r>
            <a:endParaRPr/>
          </a:p>
        </p:txBody>
      </p:sp>
      <p:sp>
        <p:nvSpPr>
          <p:cNvPr id="294" name="Google Shape;294;g7e55d13a05_1_109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100" cy="45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Interviews are a 2-way street--it’s OK if you don’t feel that it is what you are looking for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No matter your interest, take a few days once you get an offer to think about it. Give them that deadline so they know.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Juggling multiple offers/opportunities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Counter offering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Accepting an offer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Declining an offer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e55d13a05_1_116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100" cy="45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Integrity</a:t>
            </a:r>
            <a:r>
              <a:rPr lang="en-US" sz="1800"/>
              <a:t>: Maintain high ethical standards and always acknowledge &amp; credit other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Continual Improvement  &amp; feedback: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Organizational Politics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Each organization’s culture and rules of engagement will be different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Observe the Organization Culture: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People: Get to know people in the organization and understand what they do;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Join one or more employee resource groups (if available at your company);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Genuinely express appreciation and acknowledge others; Look for ways that you have to help others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0" name="Google Shape;300;g7e55d13a05_1_116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What to know your first 90 days on the job</a:t>
            </a:r>
            <a:endParaRPr/>
          </a:p>
        </p:txBody>
      </p:sp>
      <p:sp>
        <p:nvSpPr>
          <p:cNvPr id="301" name="Google Shape;301;g7e55d13a05_1_116"/>
          <p:cNvSpPr txBox="1">
            <a:spLocks noGrp="1"/>
          </p:cNvSpPr>
          <p:nvPr>
            <p:ph type="body" idx="3"/>
          </p:nvPr>
        </p:nvSpPr>
        <p:spPr>
          <a:xfrm>
            <a:off x="6094412" y="1941816"/>
            <a:ext cx="5256900" cy="325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u="sng" dirty="0"/>
              <a:t>Pro tip:</a:t>
            </a:r>
            <a:endParaRPr sz="3600"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600" dirty="0"/>
              <a:t>Relationships and perceptions might matter more than the work you do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Exceptional resume example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3"/>
          </p:nvPr>
        </p:nvSpPr>
        <p:spPr>
          <a:xfrm>
            <a:off x="6094412" y="2222937"/>
            <a:ext cx="5256760" cy="320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Why does this resume stand out?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(besides her experience)</a:t>
            </a:r>
            <a:endParaRPr sz="360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7037"/>
          <a:stretch/>
        </p:blipFill>
        <p:spPr>
          <a:xfrm>
            <a:off x="613300" y="1067225"/>
            <a:ext cx="4334978" cy="571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480541" y="466376"/>
            <a:ext cx="9767888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Step 1: Collect the information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2"/>
          </p:nvPr>
        </p:nvSpPr>
        <p:spPr>
          <a:xfrm>
            <a:off x="480541" y="999556"/>
            <a:ext cx="9767888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1800"/>
              <a:buFont typeface="Arial"/>
              <a:buNone/>
            </a:pPr>
            <a:r>
              <a:rPr lang="en-US"/>
              <a:t>Find a good resume questionnaire template</a:t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26" y="1532727"/>
            <a:ext cx="4399301" cy="33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7037" y="1684980"/>
            <a:ext cx="6498013" cy="33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433050" y="6055775"/>
            <a:ext cx="72342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https://www.okcu.edu/uploads/students/career-services/docs/resume-building-block-questionnaire.pdf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body" idx="3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Don’t forget to get a good headshot</a:t>
            </a:r>
            <a:endParaRPr/>
          </a:p>
        </p:txBody>
      </p:sp>
      <p:pic>
        <p:nvPicPr>
          <p:cNvPr id="163" name="Google Shape;1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037" y="1434050"/>
            <a:ext cx="3090772" cy="37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5247" y="1480508"/>
            <a:ext cx="3657077" cy="365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4549025" y="5391875"/>
            <a:ext cx="36570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Neutral background</a:t>
            </a:r>
            <a:endParaRPr sz="2400"/>
          </a:p>
        </p:txBody>
      </p:sp>
      <p:sp>
        <p:nvSpPr>
          <p:cNvPr id="167" name="Google Shape;167;p8"/>
          <p:cNvSpPr txBox="1"/>
          <p:nvPr/>
        </p:nvSpPr>
        <p:spPr>
          <a:xfrm>
            <a:off x="8065288" y="5391875"/>
            <a:ext cx="36570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Business attire</a:t>
            </a:r>
            <a:endParaRPr sz="2400"/>
          </a:p>
        </p:txBody>
      </p:sp>
      <p:sp>
        <p:nvSpPr>
          <p:cNvPr id="8" name="Google Shape;284;g7e55d13a05_1_103">
            <a:extLst>
              <a:ext uri="{FF2B5EF4-FFF2-40B4-BE49-F238E27FC236}">
                <a16:creationId xmlns:a16="http://schemas.microsoft.com/office/drawing/2014/main" id="{B09B8EC4-949E-4857-9E25-91DCEC30A231}"/>
              </a:ext>
            </a:extLst>
          </p:cNvPr>
          <p:cNvSpPr txBox="1">
            <a:spLocks/>
          </p:cNvSpPr>
          <p:nvPr/>
        </p:nvSpPr>
        <p:spPr>
          <a:xfrm>
            <a:off x="376426" y="1828950"/>
            <a:ext cx="3747173" cy="3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8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81000">
              <a:spcBef>
                <a:spcPts val="0"/>
              </a:spcBef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200" b="0" dirty="0">
                <a:solidFill>
                  <a:schemeClr val="dk2"/>
                </a:solidFill>
              </a:rPr>
              <a:t>Remember to smile</a:t>
            </a:r>
          </a:p>
          <a:p>
            <a:pPr indent="-381000">
              <a:spcBef>
                <a:spcPts val="0"/>
              </a:spcBef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200" b="0" dirty="0">
                <a:solidFill>
                  <a:schemeClr val="dk2"/>
                </a:solidFill>
              </a:rPr>
              <a:t>Wear your interview clothes</a:t>
            </a:r>
          </a:p>
          <a:p>
            <a:pPr indent="-381000">
              <a:spcBef>
                <a:spcPts val="0"/>
              </a:spcBef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200" b="0" dirty="0">
                <a:solidFill>
                  <a:schemeClr val="dk2"/>
                </a:solidFill>
              </a:rPr>
              <a:t>Have the picture at high resolution and scale down if need be</a:t>
            </a:r>
          </a:p>
          <a:p>
            <a:pPr indent="-381000">
              <a:spcBef>
                <a:spcPts val="0"/>
              </a:spcBef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200" b="0" dirty="0">
                <a:solidFill>
                  <a:schemeClr val="dk2"/>
                </a:solidFill>
              </a:rPr>
              <a:t>Be sure to add to LinkedIn, Skype, Gmail or any communication medium</a:t>
            </a:r>
          </a:p>
          <a:p>
            <a:pPr marL="0" indent="0">
              <a:spcBef>
                <a:spcPts val="0"/>
              </a:spcBef>
            </a:pPr>
            <a:endParaRPr lang="en-US" sz="2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e55d13a05_0_7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Step 2: Try out a resume builder site to get a good look</a:t>
            </a:r>
            <a:endParaRPr/>
          </a:p>
        </p:txBody>
      </p:sp>
      <p:sp>
        <p:nvSpPr>
          <p:cNvPr id="173" name="Google Shape;173;g7e55d13a05_0_7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100" cy="45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174" name="Google Shape;174;g7e55d13a05_0_7"/>
          <p:cNvSpPr txBox="1">
            <a:spLocks noGrp="1"/>
          </p:cNvSpPr>
          <p:nvPr>
            <p:ph type="body" idx="3"/>
          </p:nvPr>
        </p:nvSpPr>
        <p:spPr>
          <a:xfrm>
            <a:off x="6094412" y="2222937"/>
            <a:ext cx="5256900" cy="3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000" u="sng"/>
              <a:t>Pro tip:</a:t>
            </a:r>
            <a:endParaRPr sz="30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0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000"/>
              <a:t>Try out EnhanCV for free and if you like it, either pay for a subscription or build a similar style in PowerPoint</a:t>
            </a:r>
            <a:endParaRPr sz="3000"/>
          </a:p>
        </p:txBody>
      </p:sp>
      <p:sp>
        <p:nvSpPr>
          <p:cNvPr id="175" name="Google Shape;175;g7e55d13a05_0_7"/>
          <p:cNvSpPr txBox="1"/>
          <p:nvPr/>
        </p:nvSpPr>
        <p:spPr>
          <a:xfrm>
            <a:off x="433050" y="6055775"/>
            <a:ext cx="612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http://enhancv.com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https://resumegenius.com/</a:t>
            </a:r>
            <a:endParaRPr sz="1100"/>
          </a:p>
        </p:txBody>
      </p:sp>
      <p:pic>
        <p:nvPicPr>
          <p:cNvPr id="176" name="Google Shape;176;g7e55d13a05_0_7"/>
          <p:cNvPicPr preferRelativeResize="0"/>
          <p:nvPr/>
        </p:nvPicPr>
        <p:blipFill rotWithShape="1">
          <a:blip r:embed="rId5">
            <a:alphaModFix/>
          </a:blip>
          <a:srcRect b="22172"/>
          <a:stretch/>
        </p:blipFill>
        <p:spPr>
          <a:xfrm>
            <a:off x="503175" y="1434900"/>
            <a:ext cx="5096099" cy="4531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Step 3: Never stop updating it</a:t>
            </a:r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3"/>
          </p:nvPr>
        </p:nvSpPr>
        <p:spPr>
          <a:xfrm>
            <a:off x="6094400" y="1844951"/>
            <a:ext cx="5256900" cy="3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u="sng"/>
              <a:t>Pro tip:</a:t>
            </a:r>
            <a:endParaRPr sz="36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2400"/>
              <a:t>Get feedback from everyone you can find: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University career services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Alumni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Professionals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Your peers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3" name="Google Shape;18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50" y="2183400"/>
            <a:ext cx="4659925" cy="30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body" idx="3"/>
          </p:nvPr>
        </p:nvSpPr>
        <p:spPr>
          <a:xfrm>
            <a:off x="376426" y="1937925"/>
            <a:ext cx="4896300" cy="3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 sz="2200" dirty="0">
                <a:solidFill>
                  <a:schemeClr val="dk2"/>
                </a:solidFill>
              </a:rPr>
              <a:t>Key motivations for LinkedIn:</a:t>
            </a:r>
            <a:endParaRPr sz="2200" dirty="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 dirty="0">
                <a:solidFill>
                  <a:schemeClr val="dk2"/>
                </a:solidFill>
              </a:rPr>
              <a:t>Use it to find people to network with; for example, you want to work at Verizon but you don’t know anyone at Verizon. You find out your professor knows someone at Verizon!</a:t>
            </a:r>
            <a:endParaRPr sz="2200" dirty="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 dirty="0">
                <a:solidFill>
                  <a:schemeClr val="dk2"/>
                </a:solidFill>
              </a:rPr>
              <a:t>Recruiters at Verizon will find YOU quicker because you are connected to those people.</a:t>
            </a:r>
            <a:endParaRPr sz="3600" dirty="0">
              <a:solidFill>
                <a:schemeClr val="dk2"/>
              </a:solidFill>
            </a:endParaRPr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LinkedIn basics</a:t>
            </a:r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234150" y="2547250"/>
            <a:ext cx="4655700" cy="31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LinkedIn is THE social network for professionals.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F7A"/>
              </a:buClr>
              <a:buSzPts val="22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This profile is a living connected resume that your network can access.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>
            <a:spLocks noGrp="1"/>
          </p:cNvSpPr>
          <p:nvPr>
            <p:ph type="body" idx="1"/>
          </p:nvPr>
        </p:nvSpPr>
        <p:spPr>
          <a:xfrm>
            <a:off x="467668" y="244399"/>
            <a:ext cx="9641278" cy="98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2D5F"/>
              </a:buClr>
              <a:buSzPts val="2800"/>
              <a:buFont typeface="Arial"/>
              <a:buNone/>
            </a:pPr>
            <a:r>
              <a:rPr lang="en-US"/>
              <a:t>LinkedIn steps</a:t>
            </a:r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body" idx="2"/>
          </p:nvPr>
        </p:nvSpPr>
        <p:spPr>
          <a:xfrm>
            <a:off x="467669" y="1434905"/>
            <a:ext cx="5096223" cy="45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Create an account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Use your resume to get started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Remember that headshot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Pro tip: Find anything you are proud of academically/professionally on the web and link it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Connect with professionals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Family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Friends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ISACA members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People who work at places you want to work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Join groups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North Texas ISACA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Cloud professionals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Dallas Off Road Biking Association (yes anything that you can connect to!)</a:t>
            </a:r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3"/>
          </p:nvPr>
        </p:nvSpPr>
        <p:spPr>
          <a:xfrm>
            <a:off x="6094400" y="1956775"/>
            <a:ext cx="5256900" cy="3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000"/>
              <a:t>Imagine you are a recruiter whose job is to match a candidate with an opening.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000"/>
              <a:t>When they open your profile, what will they see within 15 seconds?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ACA Dark Blu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1156</Words>
  <Application>Microsoft Office PowerPoint</Application>
  <PresentationFormat>Custom</PresentationFormat>
  <Paragraphs>170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Merriweather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Jacobs</dc:creator>
  <cp:lastModifiedBy>Jay Demmler</cp:lastModifiedBy>
  <cp:revision>4</cp:revision>
  <dcterms:created xsi:type="dcterms:W3CDTF">2013-11-04T17:01:48Z</dcterms:created>
  <dcterms:modified xsi:type="dcterms:W3CDTF">2020-02-28T13:45:07Z</dcterms:modified>
</cp:coreProperties>
</file>